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8" r:id="rId1"/>
  </p:sldMasterIdLst>
  <p:sldIdLst>
    <p:sldId id="256" r:id="rId2"/>
    <p:sldId id="257" r:id="rId3"/>
    <p:sldId id="258" r:id="rId4"/>
    <p:sldId id="259" r:id="rId5"/>
    <p:sldId id="260" r:id="rId6"/>
    <p:sldId id="261" r:id="rId7"/>
    <p:sldId id="262" r:id="rId8"/>
    <p:sldId id="263" r:id="rId9"/>
    <p:sldId id="283" r:id="rId10"/>
    <p:sldId id="264" r:id="rId11"/>
    <p:sldId id="265" r:id="rId12"/>
    <p:sldId id="266" r:id="rId13"/>
    <p:sldId id="267" r:id="rId14"/>
    <p:sldId id="269" r:id="rId15"/>
    <p:sldId id="268" r:id="rId16"/>
    <p:sldId id="270" r:id="rId17"/>
    <p:sldId id="271" r:id="rId18"/>
    <p:sldId id="272" r:id="rId19"/>
    <p:sldId id="273" r:id="rId20"/>
    <p:sldId id="274" r:id="rId21"/>
    <p:sldId id="275" r:id="rId22"/>
    <p:sldId id="276" r:id="rId23"/>
    <p:sldId id="277" r:id="rId24"/>
    <p:sldId id="278" r:id="rId25"/>
    <p:sldId id="284" r:id="rId26"/>
    <p:sldId id="285" r:id="rId27"/>
    <p:sldId id="279" r:id="rId28"/>
    <p:sldId id="281" r:id="rId29"/>
    <p:sldId id="280" r:id="rId30"/>
    <p:sldId id="28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2724FE-04C5-4088-ADAB-03592A9372A3}" v="1" dt="2025-05-08T05:07:07.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82" d="100"/>
          <a:sy n="82" d="100"/>
        </p:scale>
        <p:origin x="58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es LE CHEVANTON" userId="fa77d33fea66a78b" providerId="LiveId" clId="{CF2724FE-04C5-4088-ADAB-03592A9372A3}"/>
    <pc:docChg chg="delSld modSld">
      <pc:chgData name="jacques LE CHEVANTON" userId="fa77d33fea66a78b" providerId="LiveId" clId="{CF2724FE-04C5-4088-ADAB-03592A9372A3}" dt="2025-05-08T05:07:22.984" v="5" actId="2696"/>
      <pc:docMkLst>
        <pc:docMk/>
      </pc:docMkLst>
      <pc:sldChg chg="modSp mod">
        <pc:chgData name="jacques LE CHEVANTON" userId="fa77d33fea66a78b" providerId="LiveId" clId="{CF2724FE-04C5-4088-ADAB-03592A9372A3}" dt="2025-05-08T05:07:14.112" v="4" actId="20577"/>
        <pc:sldMkLst>
          <pc:docMk/>
          <pc:sldMk cId="3651723206" sldId="264"/>
        </pc:sldMkLst>
        <pc:spChg chg="mod">
          <ac:chgData name="jacques LE CHEVANTON" userId="fa77d33fea66a78b" providerId="LiveId" clId="{CF2724FE-04C5-4088-ADAB-03592A9372A3}" dt="2025-05-08T05:07:14.112" v="4" actId="20577"/>
          <ac:spMkLst>
            <pc:docMk/>
            <pc:sldMk cId="3651723206" sldId="264"/>
            <ac:spMk id="3" creationId="{00000000-0000-0000-0000-000000000000}"/>
          </ac:spMkLst>
        </pc:spChg>
      </pc:sldChg>
      <pc:sldChg chg="del">
        <pc:chgData name="jacques LE CHEVANTON" userId="fa77d33fea66a78b" providerId="LiveId" clId="{CF2724FE-04C5-4088-ADAB-03592A9372A3}" dt="2025-05-08T05:07:22.984" v="5" actId="2696"/>
        <pc:sldMkLst>
          <pc:docMk/>
          <pc:sldMk cId="3805897809" sldId="28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1819202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968632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53340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3370381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98723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106552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2843196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406241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480778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DC8A77F-0BF8-422E-B8AC-169D6AE3C23B}" type="datetimeFigureOut">
              <a:rPr lang="fr-FR" smtClean="0"/>
              <a:t>08/05/2025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1416434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DC8A77F-0BF8-422E-B8AC-169D6AE3C23B}" type="datetimeFigureOut">
              <a:rPr lang="fr-FR" smtClean="0"/>
              <a:t>08/05/2025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402507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DC8A77F-0BF8-422E-B8AC-169D6AE3C23B}" type="datetimeFigureOut">
              <a:rPr lang="fr-FR" smtClean="0"/>
              <a:t>08/05/2025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3970180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DC8A77F-0BF8-422E-B8AC-169D6AE3C23B}" type="datetimeFigureOut">
              <a:rPr lang="fr-FR" smtClean="0"/>
              <a:t>08/05/2025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3268678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8A77F-0BF8-422E-B8AC-169D6AE3C23B}" type="datetimeFigureOut">
              <a:rPr lang="fr-FR" smtClean="0"/>
              <a:t>08/05/2025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2158783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CDC8A77F-0BF8-422E-B8AC-169D6AE3C23B}" type="datetimeFigureOut">
              <a:rPr lang="fr-FR" smtClean="0"/>
              <a:t>08/05/2025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209C35E-B2BB-45DD-A5C0-697FCA279259}" type="slidenum">
              <a:rPr lang="fr-FR" smtClean="0"/>
              <a:t>‹N°›</a:t>
            </a:fld>
            <a:endParaRPr lang="fr-FR"/>
          </a:p>
        </p:txBody>
      </p:sp>
    </p:spTree>
    <p:extLst>
      <p:ext uri="{BB962C8B-B14F-4D97-AF65-F5344CB8AC3E}">
        <p14:creationId xmlns:p14="http://schemas.microsoft.com/office/powerpoint/2010/main" val="2709283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209C35E-B2BB-45DD-A5C0-697FCA279259}" type="slidenum">
              <a:rPr lang="fr-FR" smtClean="0"/>
              <a:t>‹N°›</a:t>
            </a:fld>
            <a:endParaRPr lang="fr-FR"/>
          </a:p>
        </p:txBody>
      </p:sp>
      <p:sp>
        <p:nvSpPr>
          <p:cNvPr id="5" name="Date Placeholder 4"/>
          <p:cNvSpPr>
            <a:spLocks noGrp="1"/>
          </p:cNvSpPr>
          <p:nvPr>
            <p:ph type="dt" sz="half" idx="10"/>
          </p:nvPr>
        </p:nvSpPr>
        <p:spPr/>
        <p:txBody>
          <a:bodyPr/>
          <a:lstStyle/>
          <a:p>
            <a:fld id="{CDC8A77F-0BF8-422E-B8AC-169D6AE3C23B}" type="datetimeFigureOut">
              <a:rPr lang="fr-FR" smtClean="0"/>
              <a:t>08/05/2025</a:t>
            </a:fld>
            <a:endParaRPr lang="fr-FR"/>
          </a:p>
        </p:txBody>
      </p:sp>
    </p:spTree>
    <p:extLst>
      <p:ext uri="{BB962C8B-B14F-4D97-AF65-F5344CB8AC3E}">
        <p14:creationId xmlns:p14="http://schemas.microsoft.com/office/powerpoint/2010/main" val="3840948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DC8A77F-0BF8-422E-B8AC-169D6AE3C23B}" type="datetimeFigureOut">
              <a:rPr lang="fr-FR" smtClean="0"/>
              <a:t>08/05/2025</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209C35E-B2BB-45DD-A5C0-697FCA279259}" type="slidenum">
              <a:rPr lang="fr-FR" smtClean="0"/>
              <a:t>‹N°›</a:t>
            </a:fld>
            <a:endParaRPr lang="fr-FR"/>
          </a:p>
        </p:txBody>
      </p:sp>
    </p:spTree>
    <p:extLst>
      <p:ext uri="{BB962C8B-B14F-4D97-AF65-F5344CB8AC3E}">
        <p14:creationId xmlns:p14="http://schemas.microsoft.com/office/powerpoint/2010/main" val="168564589"/>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 id="2147483950" r:id="rId12"/>
    <p:sldLayoutId id="2147483951" r:id="rId13"/>
    <p:sldLayoutId id="2147483952" r:id="rId14"/>
    <p:sldLayoutId id="2147483953" r:id="rId15"/>
    <p:sldLayoutId id="214748395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rfpaye.grouperf.com/lien_spad/?base=LEGI&amp;orig=REVUE_RF_FH&amp;code=LEGITEXT000006072050&amp;numero=L3121-12&amp;idspad=LEGIARTI000035653046"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rfpaye.grouperf.com/lien_spad/?base=LEGI&amp;orig=REVUE_RF_FH&amp;code=LEGITEXT000006072050&amp;numero=L3121-9&amp;idspad=LEGIARTI000033020484"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rfpaye.grouperf.com/lien_spad/?base=LEGI&amp;orig=REVUE_RF_FH&amp;code=LEGITEXT000006072050&amp;numero=R3121-3&amp;idspad=LEGIARTI000033442091" TargetMode="External"/><Relationship Id="rId2" Type="http://schemas.openxmlformats.org/officeDocument/2006/relationships/hyperlink" Target="http://rfpaye.grouperf.com/lien_spad/?base=LEGI&amp;orig=REVUE_RF_FH&amp;code=LEGITEXT000006072050&amp;numero=L3121-12&amp;idspad=LEGIARTI000035653046"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rfpaye.grouperf.com/lien_spad/?base=LEGI&amp;orig=REVUE_RF_FH&amp;code=LEGITEXT000006072050&amp;numero=R3121-2&amp;idspad=LEGIARTI000033523559"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rfpaye.grouperf.com/dictionnaire/paye/20120403150348983.html" TargetMode="External"/><Relationship Id="rId2" Type="http://schemas.openxmlformats.org/officeDocument/2006/relationships/hyperlink" Target="http://rfpaye.grouperf.com/lien_spad/?base=LEGI&amp;orig=REVUE_RF_FH&amp;code=LEGITEXT000006072050&amp;numero=D3171-16&amp;idspad=LEGIARTI000033515983"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rfpaye.grouperf.com/lien_spad/?base=LEGI&amp;orig=REVUE_RF_FH&amp;code=LEGITEXT000006072050&amp;numero=L3121-11&amp;idspad=LEGIARTI000033020471" TargetMode="External"/><Relationship Id="rId2" Type="http://schemas.openxmlformats.org/officeDocument/2006/relationships/hyperlink" Target="http://rfpaye.grouperf.com/lien_spad/?base=LEGI&amp;orig=REVUE_RF_FH&amp;code=LEGITEXT000006072050&amp;numero=L3121-9&amp;idspad=LEGIARTI000033020484" TargetMode="External"/><Relationship Id="rId1" Type="http://schemas.openxmlformats.org/officeDocument/2006/relationships/slideLayout" Target="../slideLayouts/slideLayout1.xml"/><Relationship Id="rId4" Type="http://schemas.openxmlformats.org/officeDocument/2006/relationships/hyperlink" Target="http://rfpaye.grouperf.com/lien_spad/?base=LEGI&amp;orig=REVUE_RF_FH&amp;code=LEGITEXT000006072050&amp;numero=L3121-12&amp;idspad=LEGIARTI000035653046"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rfpaye.grouperf.com/lien_spad/?base=JURI&amp;orig=REVUE_RF_FH&amp;juridiction=CASS&amp;chambre=SOC.&amp;numero=14-23306&amp;sp=/juri/inca/global/sociale/JURI/TEXT/00/00/32/42/02/JURITEXT000032420281.xml&amp;date=2016-04-13"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rfpaye.grouperf.com/lien_spad/?base=JURI&amp;orig=REVUE_RF_FH&amp;juridiction=CASS&amp;chambre=SOC.&amp;numero=06-43834&amp;sp=/juri/cass/global/sociale/JURI/TEXT/00/00/17/92/00/JURITEXT000017920083.xml&amp;date=2007-10-31" TargetMode="External"/><Relationship Id="rId2" Type="http://schemas.openxmlformats.org/officeDocument/2006/relationships/hyperlink" Target="http://rfpaye.grouperf.com/lien_spad/?base=LEGI&amp;orig=REVUE_RF_FH&amp;code=LEGITEXT000006072050&amp;numero=L3121-9&amp;idspad=LEGIARTI000033020484"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rfpaye.grouperf.com/lien_spad/?base=LEGI&amp;orig=REVUE_RF_FH&amp;code=LEGITEXT000006072050&amp;numero=L3121-9&amp;idspad=LEGIARTI000033020484"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rfpaye.grouperf.com/dictionnaire/paye/20120403151222158.html"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rfpaye.grouperf.com/dictionnaire/paye/20120403150815074.html" TargetMode="External"/><Relationship Id="rId2" Type="http://schemas.openxmlformats.org/officeDocument/2006/relationships/hyperlink" Target="http://rfpaye.grouperf.com/dictionnaire/paye/20120403150815077.html" TargetMode="External"/><Relationship Id="rId1" Type="http://schemas.openxmlformats.org/officeDocument/2006/relationships/slideLayout" Target="../slideLayouts/slideLayout1.xml"/><Relationship Id="rId4" Type="http://schemas.openxmlformats.org/officeDocument/2006/relationships/hyperlink" Target="http://rfpaye.grouperf.com/lien_spad/?base=LEGI&amp;orig=REVUE_RF_FH&amp;code=LEGITEXT000006072050&amp;numero=L3121-10&amp;idspad=LEGIARTI000033020479"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hyperlink" Target="http://rfpaye.grouperf.com/lien_robot/index.php?id=203"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hyperlink" Target="http://rfpaye.grouperf.com/lien_robot/index.php?id=203"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rfpaye.grouperf.com/lien_spad/?base=LEGI&amp;orig=REVUE_RF_FH&amp;code=LEGITEXT000006072050&amp;numero=L3132-4&amp;idspad=LEGIARTI000006902583" TargetMode="External"/><Relationship Id="rId2" Type="http://schemas.openxmlformats.org/officeDocument/2006/relationships/hyperlink" Target="http://rfpaye.grouperf.com/lien_robot/index.php?id=203" TargetMode="External"/><Relationship Id="rId1" Type="http://schemas.openxmlformats.org/officeDocument/2006/relationships/slideLayout" Target="../slideLayouts/slideLayout1.xml"/><Relationship Id="rId4" Type="http://schemas.openxmlformats.org/officeDocument/2006/relationships/hyperlink" Target="http://rfpaye.grouperf.com/lien_spad/?base=LEGI&amp;orig=REVUE_RF_FH&amp;code=LEGITEXT000006072050&amp;numero=D3131-1&amp;idspad=LEGIARTI000033509910"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rfpaye.grouperf.com/lien_spad/?base=LEGI&amp;orig=REVUE_RF_FH&amp;code=LEGITEXT000006072050&amp;numero=D3131-2&amp;idspad=LEGIARTI000033510029" TargetMode="External"/><Relationship Id="rId2" Type="http://schemas.openxmlformats.org/officeDocument/2006/relationships/hyperlink" Target="http://rfpaye.grouperf.com/lien_spad/?base=LEGI&amp;orig=REVUE_RF_FH&amp;code=LEGITEXT000006072050&amp;numero=L3132-4&amp;idspad=LEGIARTI000006902583"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hyperlink" Target="http://rfpaye.grouperf.com/lien_spad/?base=LEGI&amp;orig=REVUE_RF_FH&amp;code=LEGITEXT000006072050&amp;numero=R3172-6&amp;idspad=LEGIARTI000018533932"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rfpaye.grouperf.com/lien_spad/?base=JURI&amp;orig=REVUE_RF_FH&amp;juridiction=CASS&amp;chambre=SOC.&amp;numero=96-45453&amp;sp=/juri/cass/global/sociale/JURI/TEXT/00/00/07/04/14/JURITEXT000007041421.xml&amp;date=1999-05-04"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rfpaye.grouperf.com/lien_spad/?base=LEGI&amp;orig=REVUE_RF_FH&amp;code=LEGITEXT000006072050&amp;numero=L3111-2&amp;idspad=LEGIARTI000006902439" TargetMode="External"/><Relationship Id="rId2" Type="http://schemas.openxmlformats.org/officeDocument/2006/relationships/hyperlink" Target="http://rfpaye.grouperf.com/dictionnaire/paye/20120403141152429.html" TargetMode="External"/><Relationship Id="rId1" Type="http://schemas.openxmlformats.org/officeDocument/2006/relationships/slideLayout" Target="../slideLayouts/slideLayout1.xml"/><Relationship Id="rId4" Type="http://schemas.openxmlformats.org/officeDocument/2006/relationships/hyperlink" Target="http://rfpaye.grouperf.com/lien_spad/?base=JURI&amp;orig=REVUE_RF_FH&amp;juridiction=CASS&amp;chambre=SOC.&amp;numero=07-42487&amp;sp=/juri/cass/global/sociale/JURI/TEXT/00/00/19/71/52/JURITEXT000019715249.xml&amp;date=2008-10-28"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rfpaye.grouperf.com/lien_spad/?base=LEGI&amp;orig=REVUE_RF_FH&amp;code=LEGITEXT000006072050&amp;numero=L3121-11&amp;idspad=LEGIARTI000033020471"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pPr algn="ctr"/>
            <a:r>
              <a:rPr lang="fr-FR" dirty="0"/>
              <a:t>L’ASTREINTE </a:t>
            </a:r>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2041725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14588"/>
            <a:ext cx="9144000" cy="3786187"/>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1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11200" b="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11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Par l’employeur</a:t>
            </a:r>
            <a:r>
              <a:rPr lang="fr-FR" sz="5600" dirty="0">
                <a:latin typeface="Times New Roman" panose="02020603050405020304" pitchFamily="18" charset="0"/>
                <a:ea typeface="Times New Roman" panose="02020603050405020304" pitchFamily="18" charset="0"/>
                <a:cs typeface="Times New Roman" panose="02020603050405020304" pitchFamily="18" charset="0"/>
              </a:rPr>
              <a:t> </a:t>
            </a:r>
            <a:endParaRPr lang="fr-FR" sz="9600" b="1" dirty="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800"/>
              </a:spcAft>
            </a:pP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À défaut d’accord collectif, l’employeur peut mettre en place des astreintes </a:t>
            </a: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unilatéralement</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Il fixe les conditions dans lesquelles les astreintes sont organisées et les compensations financières ou en repos auxquelles elles donnent lieu, après </a:t>
            </a: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avis</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du comité économique et social (ou, à défaut, des délégués du personnel s’ils existent), et après </a:t>
            </a: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information</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de l’inspecteur du travail (c. </a:t>
            </a:r>
            <a:r>
              <a:rPr lang="fr-FR" sz="96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96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3121-12</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1°).</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9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1723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781766"/>
            <a:ext cx="9144000" cy="2933234"/>
          </a:xfrm>
        </p:spPr>
        <p:txBody>
          <a:bodyPr>
            <a:normAutofit fontScale="325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6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6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6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Dans tous les cas, un employeur ne peut pas prévoir l’accomplissement d’astreintes dans le contrat de travail sans respecter les modalités de mise en place prévues par le code du travail (accord collectif ou, à défaut, cadre défini par l’employeur après les consultations requises et information de l’inspecteur du travail). Le salarié qui refuse d’effectuer des astreintes mises en place irrégulièrement n’est pas fautif (</a:t>
            </a:r>
            <a:r>
              <a:rPr lang="fr-FR" sz="62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cass</a:t>
            </a:r>
            <a:r>
              <a:rPr lang="fr-FR" sz="6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soc. 23 mai 2017, n° 15-24507 FPPB).</a:t>
            </a:r>
            <a:endParaRPr lang="fr-FR" sz="62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6184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695563" y="2463713"/>
            <a:ext cx="9144000" cy="3420251"/>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Délai de prévenance et information des salariés</a:t>
            </a:r>
            <a:endParaRPr lang="fr-FR" sz="6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 collectif </a:t>
            </a:r>
            <a:r>
              <a:rPr lang="fr-FR" sz="8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En principe, les modalités d’informations et les </a:t>
            </a:r>
            <a:r>
              <a:rPr lang="fr-FR" sz="8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délais de prévenance </a:t>
            </a:r>
            <a:r>
              <a:rPr lang="fr-FR" sz="8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des salariés sont fixés par l’accord collectif mettant en place les astreintes (voir plus haut).</a:t>
            </a:r>
            <a:endParaRPr lang="fr-FR" sz="72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Aucun délai minimum n’est prévu, mais il est exigé que les salariés concernés par des périodes d’astreinte soient informés de leur programmation individuelle dans un délai « raisonnable » (c. </a:t>
            </a:r>
            <a:r>
              <a:rPr lang="fr-FR" sz="80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0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3121-9</a:t>
            </a:r>
            <a:r>
              <a:rPr lang="fr-FR" sz="8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72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56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5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2765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1636" y="508499"/>
            <a:ext cx="8600660" cy="922736"/>
          </a:xfrm>
        </p:spPr>
        <p:txBody>
          <a:bodyPr/>
          <a:lstStyle/>
          <a:p>
            <a:pPr algn="ctr"/>
            <a:r>
              <a:rPr lang="fr-FR" dirty="0"/>
              <a:t>L’ASTREINTE </a:t>
            </a:r>
          </a:p>
        </p:txBody>
      </p:sp>
      <p:sp>
        <p:nvSpPr>
          <p:cNvPr id="3" name="Sous-titre 2"/>
          <p:cNvSpPr>
            <a:spLocks noGrp="1"/>
          </p:cNvSpPr>
          <p:nvPr>
            <p:ph type="subTitle" idx="1"/>
          </p:nvPr>
        </p:nvSpPr>
        <p:spPr>
          <a:xfrm>
            <a:off x="563041" y="2338013"/>
            <a:ext cx="9144000" cy="3269410"/>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Absence d’accord collectif -</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À défaut d’accord collectif, la programmation individuelle des astreintes doit être portée à la connaissance des intéressés </a:t>
            </a: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15 jours à l’avance</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sauf circonstances exceptionnelles et dans ce cas sous réserve qu’ils en soient avertis au moins 1 jour franc à l’avance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3121-12</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2°).</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L’employeur communique la programmation individuelle par tout moyen donnant une date certaine à l’information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art. R. 3121-3</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3554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602294"/>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Document récapitulatif </a:t>
            </a:r>
          </a:p>
          <a:p>
            <a:pPr algn="just">
              <a:lnSpc>
                <a:spcPct val="107000"/>
              </a:lnSpc>
              <a:spcAft>
                <a:spcPts val="800"/>
              </a:spcAft>
            </a:pP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En fin de mois, l’employeur remet à chaque salarié concerné un </a:t>
            </a: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document récapitulant </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 nombre d’heures d’astreinte effectué au cours du mois écoulé et la compensation correspondante (c. </a:t>
            </a:r>
            <a:r>
              <a:rPr lang="fr-FR" sz="96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96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R. 3121-2</a:t>
            </a:r>
            <a:r>
              <a:rPr lang="fr-FR" sz="9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Il s’agit d’une règle impérative, y compris si les astreintes ont été mises en place par accord collectif.</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56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5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999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61392" y="118534"/>
            <a:ext cx="8468138" cy="1032867"/>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509529"/>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Document récapitulatif </a:t>
            </a: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 double de ce document (voir modèle) doit être tenu à la disposition des agents de contrôle de l’inspection du travail pendant une durée de 1 an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D. 3171-16</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Il est conseillé de conserver ces documents au moins 3 ans (pour couvrir la période de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Prescription des salaires</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8598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7"/>
            <a:ext cx="9144000" cy="3210576"/>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Indemnisation</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Astreintes - </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Les astreintes doivent faire l’objet de contreparties, sous forme financière ou sous forme de repos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3121-9</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Celles-ci sont prévues soit par l’accord collectif ayant mis en place les astreintes, soit par l’employeur lui-même en cas de mise en place à son initiative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art. L. 3121-11</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et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L. 3121-12</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fr-FR" sz="8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88388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Indemnisation</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Une éventuelle indemnisation peut être inférieure au SMIC, puisqu'une période d’astreinte ne constitue pas du temps de travail.</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En outre, la mise à disposition gratuite d’un logement peut constituer un élément de cette contrepartie financière dès lors que la convention collective applicable ou le contrat de travail prévoit expressément cette modalité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cass</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soc. 13 avril 2016, n°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14-23306</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7835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Indemnisation</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Astreintes dont les conditions ne sont pas remplies -</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Les permanences sur le lieu de travail, ou dans des conditions telles que le salarié reste à la disposition permanente de son employeur et ne peut vaquer à ses occupations personnelles, constituent, en revanche, du temps de travail effectif à rémunérer comme tel, même si l’employeur les qualifie d’astreintes (voir ci-avant). SMIC et minimaux conventionnels doivent alors être respectés.</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251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Indemnisation</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Périodes d’intervention -</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Les périodes d’intervention lorsque le salarié est appelé pendant les astreintes constituent pleinement du temps de travail, à rémunérer comme tel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3121-9</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 temps de déplacement vers le lieu de l’intervention fait partie intégrante de l’intervention et constitue donc du temps de travail effectif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cass</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soc. 31 octobre 2007, n°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06-43834</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BC V n° 183).</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4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4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46083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18808" y="683311"/>
            <a:ext cx="7766936" cy="849654"/>
          </a:xfrm>
        </p:spPr>
        <p:txBody>
          <a:bodyPr/>
          <a:lstStyle/>
          <a:p>
            <a:pPr algn="ctr"/>
            <a:r>
              <a:rPr lang="fr-FR" dirty="0"/>
              <a:t>L’ASTREINTE </a:t>
            </a:r>
          </a:p>
        </p:txBody>
      </p:sp>
      <p:sp>
        <p:nvSpPr>
          <p:cNvPr id="3" name="Sous-titre 2"/>
          <p:cNvSpPr>
            <a:spLocks noGrp="1"/>
          </p:cNvSpPr>
          <p:nvPr>
            <p:ph type="subTitle" idx="1"/>
          </p:nvPr>
        </p:nvSpPr>
        <p:spPr>
          <a:xfrm>
            <a:off x="630276" y="2862448"/>
            <a:ext cx="9144000" cy="2462587"/>
          </a:xfrm>
        </p:spPr>
        <p:txBody>
          <a:bodyPr>
            <a:normAutofit fontScale="77500" lnSpcReduction="20000"/>
          </a:bodyPr>
          <a:lstStyle/>
          <a:p>
            <a:pPr algn="ctr">
              <a:lnSpc>
                <a:spcPct val="107000"/>
              </a:lnSpc>
              <a:spcAft>
                <a:spcPts val="800"/>
              </a:spcAft>
            </a:pPr>
            <a:r>
              <a:rPr lang="fr-FR"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Définition</a:t>
            </a:r>
            <a:endParaRPr lang="fr-FR"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Critères de l’astreinte -</a:t>
            </a:r>
            <a:r>
              <a:rPr lang="fr-FR"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Une période d’astreinte se définit comme une période pendant laquelle le salarié, </a:t>
            </a:r>
            <a:r>
              <a:rPr lang="fr-FR"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sans être sur son lieu de travail </a:t>
            </a:r>
            <a:r>
              <a:rPr lang="fr-FR"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et sans être à la </a:t>
            </a:r>
            <a:r>
              <a:rPr lang="fr-FR" sz="28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disposition permanente et immédiate </a:t>
            </a:r>
            <a:r>
              <a:rPr lang="fr-FR"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de l’employeur, a l’obligation d’être en mesure d’intervenir pour effectuer un travail au service de l’entreprise (c. </a:t>
            </a:r>
            <a:r>
              <a:rPr lang="fr-FR" sz="28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trav</a:t>
            </a:r>
            <a:r>
              <a:rPr lang="fr-FR"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2800" u="sng"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3121-9</a:t>
            </a:r>
            <a:r>
              <a:rPr lang="fr-FR"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loi 2015-1088 du 8 août 2016, art. 8, JO du 9).</a:t>
            </a:r>
            <a:endParaRPr lang="fr-FR"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499571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107096"/>
            <a:ext cx="9144000" cy="3599503"/>
          </a:xfrm>
        </p:spPr>
        <p:txBody>
          <a:bodyPr>
            <a:normAutofit/>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3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32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Astreintes sans intervention et repos hebdomadaire et quotidien </a:t>
            </a:r>
          </a:p>
          <a:p>
            <a:pPr algn="just">
              <a:lnSpc>
                <a:spcPct val="107000"/>
              </a:lnSpc>
              <a:spcAft>
                <a:spcPts val="800"/>
              </a:spcAft>
            </a:pPr>
            <a:r>
              <a:rPr lang="fr-FR" sz="2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L’astreinte ne constitue pas juridiquement du </a:t>
            </a:r>
            <a:r>
              <a:rPr lang="fr-FR" sz="24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temps de travail effectif</a:t>
            </a:r>
            <a:r>
              <a:rPr lang="fr-FR" sz="2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2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29174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0" y="1764836"/>
            <a:ext cx="9786907" cy="3941763"/>
          </a:xfrm>
        </p:spPr>
        <p:txBody>
          <a:bodyPr>
            <a:normAutofit fontScale="325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Les périodes d’astreinte sont donc prises en compte pour le calcul des durées minimales de </a:t>
            </a:r>
            <a:r>
              <a:rPr lang="fr-FR" sz="86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repos quotidien</a:t>
            </a:r>
            <a:r>
              <a:rPr lang="fr-FR" sz="8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et de </a:t>
            </a:r>
            <a:r>
              <a:rPr lang="fr-FR" sz="86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repos hebdomadaire</a:t>
            </a:r>
            <a:r>
              <a:rPr lang="fr-FR" sz="8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à l’exception des durées d’intervention qui restent du temps de travail effectif (c. </a:t>
            </a:r>
            <a:r>
              <a:rPr lang="fr-FR" sz="86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6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art. L. 3121-10</a:t>
            </a:r>
            <a:r>
              <a:rPr lang="fr-FR" sz="8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fr-FR" sz="7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68452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358887"/>
            <a:ext cx="9144000" cy="2875722"/>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Un salarié peut donc se trouver d’astreinte pendant ses heures de repos quotidien ou hebdomadaire (respectivement 11 h et 35 h consécutives, selon le code du travail). En l’absence d’intervention de sa part, il est considéré comme ayant valablement bénéficié de ses temps de repos obligatoires.</a:t>
            </a: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3190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Toutefois, le ministère a attiré l’attention de ses services sur la fréquence du recours aux astreintes et sur les abus éventuels (circ. DRT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2003-6</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du 14 avril 2003). Ainsi, la répétition des astreintes ne doit pas conduire à placer systématiquement un salarié en situation d’astreinte durant des périodes de repos quotidien et de repos hebdomadaire. De tels débordements peuvent amener l’inspection du travail à intervenir (circ. MES/CAB 2000-3 du 3 mars 2000).</a:t>
            </a: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24075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Intervention pendant une astreinte -</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Lorsqu’une intervention a lieu pendant la période d’astreinte, le repos intégral doit être donné à compter de la fin de l’intervention, sauf si le salarié a déjà bénéficié entièrement, avant le début de son intervention, de la durée minimale de repos continue prévue par le code du travail (11 h consécutives pour le repos quotidien, 35 h consécutives pour le repos hebdomadaire) (circ. DRT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2003-6</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du 14 avril 2003, fiche 8).</a:t>
            </a: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2820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948070"/>
            <a:ext cx="9144000" cy="3758529"/>
          </a:xfrm>
        </p:spPr>
        <p:txBody>
          <a:bodyPr>
            <a:normAutofit fontScale="40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7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7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7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62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r>
              <a:rPr lang="fr-FR" sz="7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Intervention pendant une astreinte </a:t>
            </a:r>
          </a:p>
          <a:p>
            <a:pPr algn="just"/>
            <a:r>
              <a:rPr lang="fr-FR" sz="6000" dirty="0">
                <a:solidFill>
                  <a:schemeClr val="tx1"/>
                </a:solidFill>
                <a:latin typeface="Times New Roman" panose="02020603050405020304" pitchFamily="18" charset="0"/>
                <a:cs typeface="Times New Roman" panose="02020603050405020304" pitchFamily="18" charset="0"/>
              </a:rPr>
              <a:t>A noter toutefois que les activités dans lesquelles sont mises en place des astreintes correspondent en pratique avec celles qui sont autorisées, par accord collectif, à réduire le repos quotidien sans cependant descendre au dessous de neuf heures</a:t>
            </a:r>
            <a:endParaRPr lang="fr-FR" sz="7000" dirty="0">
              <a:solidFill>
                <a:schemeClr val="tx1"/>
              </a:solidFill>
              <a:latin typeface="Arial Narrow" panose="020B0606020202030204" pitchFamily="34" charset="0"/>
            </a:endParaRPr>
          </a:p>
          <a:p>
            <a:pPr algn="just">
              <a:lnSpc>
                <a:spcPct val="107000"/>
              </a:lnSpc>
              <a:spcAft>
                <a:spcPts val="800"/>
              </a:spcAft>
            </a:pP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0711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8" y="118534"/>
            <a:ext cx="8293695" cy="1087414"/>
          </a:xfrm>
        </p:spPr>
        <p:txBody>
          <a:bodyPr/>
          <a:lstStyle/>
          <a:p>
            <a:pPr algn="ctr"/>
            <a:r>
              <a:rPr lang="fr-FR" dirty="0"/>
              <a:t>L’ASTREINTE </a:t>
            </a:r>
          </a:p>
        </p:txBody>
      </p:sp>
      <p:sp>
        <p:nvSpPr>
          <p:cNvPr id="3" name="Sous-titre 2"/>
          <p:cNvSpPr>
            <a:spLocks noGrp="1"/>
          </p:cNvSpPr>
          <p:nvPr>
            <p:ph type="subTitle" idx="1"/>
          </p:nvPr>
        </p:nvSpPr>
        <p:spPr>
          <a:xfrm>
            <a:off x="549789" y="2067340"/>
            <a:ext cx="9144000" cy="3326295"/>
          </a:xfrm>
        </p:spPr>
        <p:txBody>
          <a:bodyPr>
            <a:normAutofit fontScale="925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fr-FR" sz="4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Intervention pendant une astreinte </a:t>
            </a:r>
          </a:p>
          <a:p>
            <a:pPr algn="just"/>
            <a:r>
              <a:rPr lang="fr-FR" sz="2800" dirty="0">
                <a:solidFill>
                  <a:schemeClr val="tx1"/>
                </a:solidFill>
                <a:latin typeface="Times New Roman" panose="02020603050405020304" pitchFamily="18" charset="0"/>
                <a:cs typeface="Times New Roman" panose="02020603050405020304" pitchFamily="18" charset="0"/>
              </a:rPr>
              <a:t>L'intervention interrompt donc les repos. Ce qui concrètement revient à remettre les compteurs des repos journaliers et hebdomadaires à zéro après toute intervention et en ne les faisant redémarrer qu'au moment où le salarié a regagné son domicile</a:t>
            </a:r>
            <a:r>
              <a:rPr lang="fr-FR" sz="4400"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085708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8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Intervention liée à des travaux « urgents » </a:t>
            </a: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Des particularités sont prévues lorsque l’intervention effectuée au cours de l’astreinte vise à répondre à des « travaux urgents dont l’exécution immédiate est nécessaire pour organiser des mesures de sauvetage, pour prévenir des accidents imminents ou réparer des accidents survenus au matériel, aux installations ou aux bâtiments de l’établissement » (circ. DRT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2003-6</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du 14 avril 2003, fiche 8 ;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art. L. 3132-4</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et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D. 3131-1</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62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fr-FR" sz="3000" b="1" dirty="0">
                <a:solidFill>
                  <a:schemeClr val="tx1"/>
                </a:solidFill>
                <a:latin typeface="Times New Roman" panose="02020603050405020304" pitchFamily="18" charset="0"/>
              </a:rPr>
              <a:t>Mise en place des astreintes</a:t>
            </a:r>
          </a:p>
          <a:p>
            <a:pPr algn="ctr">
              <a:lnSpc>
                <a:spcPct val="107000"/>
              </a:lnSpc>
              <a:spcAft>
                <a:spcPts val="800"/>
              </a:spcAft>
            </a:pPr>
            <a:r>
              <a:rPr lang="fr-FR" sz="2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p>
          <a:p>
            <a:pPr algn="ctr"/>
            <a:r>
              <a:rPr lang="fr-FR" sz="2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Intervention liée à des travaux « urgents » </a:t>
            </a:r>
          </a:p>
          <a:p>
            <a:pPr algn="just">
              <a:lnSpc>
                <a:spcPct val="107000"/>
              </a:lnSpc>
              <a:spcAft>
                <a:spcPts val="800"/>
              </a:spcAft>
            </a:pPr>
            <a:r>
              <a:rPr lang="fr-FR" sz="29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Dans ce cas, le repos hebdomadaire </a:t>
            </a:r>
            <a:r>
              <a:rPr lang="fr-FR" sz="29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peut être suspendu </a:t>
            </a:r>
            <a:r>
              <a:rPr lang="fr-FR" sz="29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et il peut être dérogé au repos quotidien</a:t>
            </a:r>
            <a:r>
              <a:rPr lang="fr-FR" sz="29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29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16136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4259446"/>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9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Repos quotidien et hebdomadaire</a:t>
            </a:r>
          </a:p>
          <a:p>
            <a:pPr algn="ctr"/>
            <a:r>
              <a:rPr lang="fr-FR" sz="8000" b="1" dirty="0">
                <a:solidFill>
                  <a:schemeClr val="tx1"/>
                </a:solidFill>
                <a:latin typeface="Times New Roman" panose="02020603050405020304" pitchFamily="18" charset="0"/>
              </a:rPr>
              <a:t>Intervention liée à des travaux « urgents » </a:t>
            </a: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Lorsque l’intervention a lieu durant un jour de repos hebdomadaire, le salarié doit bénéficier d’un repos compensateur d’une durée égale au repos supprimé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3132-4</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La dérogation au repos quotidien est possible à condition que des périodes au moins équivalentes de repos soient accordées aux salariés concernés. Lorsque l’octroi de ce repos n’est pas possible, une contrepartie équivalente doit être prévue par accord collectif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art. D. 3131-2</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5113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u="sng" dirty="0"/>
              <a:t>L’ASTREINTE</a:t>
            </a:r>
            <a:r>
              <a:rPr lang="fr-FR" dirty="0"/>
              <a:t> </a:t>
            </a:r>
          </a:p>
        </p:txBody>
      </p:sp>
      <p:sp>
        <p:nvSpPr>
          <p:cNvPr id="3" name="Sous-titre 2"/>
          <p:cNvSpPr>
            <a:spLocks noGrp="1"/>
          </p:cNvSpPr>
          <p:nvPr>
            <p:ph type="subTitle" idx="1"/>
          </p:nvPr>
        </p:nvSpPr>
        <p:spPr>
          <a:xfrm>
            <a:off x="563041" y="2432143"/>
            <a:ext cx="9144000" cy="2381904"/>
          </a:xfrm>
        </p:spPr>
        <p:txBody>
          <a:bodyPr>
            <a:normAutofit fontScale="77500" lnSpcReduction="20000"/>
          </a:bodyPr>
          <a:lstStyle/>
          <a:p>
            <a:pPr algn="ctr">
              <a:lnSpc>
                <a:spcPct val="107000"/>
              </a:lnSpc>
              <a:spcAft>
                <a:spcPts val="800"/>
              </a:spcAft>
            </a:pPr>
            <a:r>
              <a:rPr lang="fr-FR"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Définition</a:t>
            </a:r>
            <a:endParaRPr lang="fr-FR"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Il est simplement exigé que l’astreinte ne se déroule pas sur le lieu de travail, l’accomplissement d’astreinte pouvant intervenir hors du domicile ou de sa proximité, sous réserve, bien entendu, que le salarié ne soit pas à la disposition permanente de son employeur et puisse vaquer librement à des occupations personnelles.</a:t>
            </a:r>
            <a:endParaRPr lang="fr-FR"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sz="2800" dirty="0"/>
          </a:p>
        </p:txBody>
      </p:sp>
    </p:spTree>
    <p:extLst>
      <p:ext uri="{BB962C8B-B14F-4D97-AF65-F5344CB8AC3E}">
        <p14:creationId xmlns:p14="http://schemas.microsoft.com/office/powerpoint/2010/main" val="34003439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96079" y="118534"/>
            <a:ext cx="7766936" cy="1646302"/>
          </a:xfrm>
        </p:spPr>
        <p:txBody>
          <a:bodyPr/>
          <a:lstStyle/>
          <a:p>
            <a:pPr algn="ctr"/>
            <a:r>
              <a:rPr lang="fr-FR" dirty="0"/>
              <a:t>L’ASTREINTE </a:t>
            </a:r>
          </a:p>
        </p:txBody>
      </p:sp>
      <p:sp>
        <p:nvSpPr>
          <p:cNvPr id="3" name="Sous-titre 2"/>
          <p:cNvSpPr>
            <a:spLocks noGrp="1"/>
          </p:cNvSpPr>
          <p:nvPr>
            <p:ph type="subTitle" idx="1"/>
          </p:nvPr>
        </p:nvSpPr>
        <p:spPr>
          <a:xfrm>
            <a:off x="563041" y="1764836"/>
            <a:ext cx="9144000" cy="3941763"/>
          </a:xfrm>
        </p:spPr>
        <p:txBody>
          <a:bodyPr>
            <a:normAutofit fontScale="2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96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p>
          <a:p>
            <a:pPr algn="ctr"/>
            <a:r>
              <a:rPr lang="fr-FR" sz="8000" b="1" dirty="0">
                <a:solidFill>
                  <a:schemeClr val="tx1"/>
                </a:solidFill>
                <a:latin typeface="Times New Roman" panose="02020603050405020304" pitchFamily="18" charset="0"/>
              </a:rPr>
              <a:t>Repos quotidien et hebdomadaire</a:t>
            </a:r>
          </a:p>
          <a:p>
            <a:pPr algn="ctr"/>
            <a:r>
              <a:rPr lang="fr-FR" sz="8000" b="1" dirty="0">
                <a:solidFill>
                  <a:schemeClr val="tx1"/>
                </a:solidFill>
                <a:latin typeface="Times New Roman" panose="02020603050405020304" pitchFamily="18" charset="0"/>
              </a:rPr>
              <a:t>Intervention liée à des travaux « urgents » </a:t>
            </a:r>
          </a:p>
          <a:p>
            <a:pPr algn="ctr">
              <a:lnSpc>
                <a:spcPct val="107000"/>
              </a:lnSpc>
              <a:spcAft>
                <a:spcPts val="800"/>
              </a:spcAft>
            </a:pPr>
            <a:endParaRPr lang="fr-FR" sz="8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Rappelons qu’en cas de suspension du repos hebdomadaire pour ces travaux urgents, l’employeur doit en aviser immédiatement l’inspecteur du travail et, sauf cas de force majeure, avant le commencement des travaux (c. </a:t>
            </a:r>
            <a:r>
              <a:rPr lang="fr-FR" sz="8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8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R. 3172-6</a:t>
            </a:r>
            <a:r>
              <a:rPr lang="fr-FR" sz="8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8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18946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32143"/>
            <a:ext cx="9144000" cy="2381904"/>
          </a:xfrm>
        </p:spPr>
        <p:txBody>
          <a:bodyPr>
            <a:normAutofit fontScale="77500" lnSpcReduction="20000"/>
          </a:bodyPr>
          <a:lstStyle/>
          <a:p>
            <a:pPr algn="ctr">
              <a:lnSpc>
                <a:spcPct val="107000"/>
              </a:lnSpc>
              <a:spcAft>
                <a:spcPts val="800"/>
              </a:spcAft>
            </a:pPr>
            <a:r>
              <a:rPr lang="fr-FR" sz="3600" b="1" dirty="0">
                <a:effectLst/>
                <a:latin typeface="Times New Roman" panose="02020603050405020304" pitchFamily="18" charset="0"/>
                <a:ea typeface="Times New Roman" panose="02020603050405020304" pitchFamily="18" charset="0"/>
                <a:cs typeface="Times New Roman" panose="02020603050405020304" pitchFamily="18" charset="0"/>
              </a:rPr>
              <a:t>Définition</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Salariés soumis à l’astreinte -</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L’astreinte peut concerner tous les salariés, quel que soit leur niveau de responsabilité dans l’entreprise (</a:t>
            </a:r>
            <a:r>
              <a:rPr lang="fr-FR" sz="2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cass</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soc. 4 mai 1999, n° </a:t>
            </a:r>
            <a:r>
              <a:rPr lang="fr-FR" sz="2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96-45453</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BC V n° 189). Les fonctions d’encadrement d’un salarié ne l’empêchent pas d’accomplir des astreintes, auquel cas elles doivent donner lieu à l’indemnisation prévue dans l’entreprise.</a:t>
            </a:r>
            <a:endParaRPr lang="fr-FR"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61725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32143"/>
            <a:ext cx="9144000" cy="2381904"/>
          </a:xfrm>
        </p:spPr>
        <p:txBody>
          <a:bodyPr>
            <a:normAutofit fontScale="77500" lnSpcReduction="20000"/>
          </a:bodyPr>
          <a:lstStyle/>
          <a:p>
            <a:pPr algn="ctr">
              <a:lnSpc>
                <a:spcPct val="107000"/>
              </a:lnSpc>
              <a:spcAft>
                <a:spcPts val="800"/>
              </a:spcAft>
            </a:pPr>
            <a:r>
              <a:rPr lang="fr-FR"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Définition</a:t>
            </a:r>
            <a:endParaRPr lang="fr-FR"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En revanche, les règles relatives aux astreintes ne s’appliquent pas aux </a:t>
            </a:r>
            <a:r>
              <a:rPr lang="fr-FR" sz="2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cadres dirigeants</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(c. </a:t>
            </a:r>
            <a:r>
              <a:rPr lang="fr-FR" sz="2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2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art. L. 3111-2</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Ils n’ont pas droit à l’indemnisation des astreintes, sauf dispositions contractuelles ou conventionnelles plus favorables (</a:t>
            </a:r>
            <a:r>
              <a:rPr lang="fr-FR" sz="2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cass</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soc. 28 octobre 2008, n° </a:t>
            </a:r>
            <a:r>
              <a:rPr lang="fr-FR" sz="2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07-42487</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BC V n° 203). Il en va de même, à notre sens, pour la contrepartie qui prendrait la forme d’un repos.</a:t>
            </a:r>
            <a:endParaRPr lang="fr-FR"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2774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32143"/>
            <a:ext cx="9144000" cy="2381904"/>
          </a:xfrm>
        </p:spPr>
        <p:txBody>
          <a:bodyPr>
            <a:normAutofit fontScale="85000" lnSpcReduction="1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4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2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Par accord collectif - </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Les astreintes sont mises en place par convention ou </a:t>
            </a:r>
            <a:r>
              <a:rPr lang="fr-FR" sz="2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 d’entreprise </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ou </a:t>
            </a:r>
            <a:r>
              <a:rPr lang="fr-FR" sz="2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d’établissement </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ou, à défaut, par convention ou accord de branche (c. </a:t>
            </a:r>
            <a:r>
              <a:rPr lang="fr-FR" sz="28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trav</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2800" u="sng"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art. L. 3121-11</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L’accord fixe :</a:t>
            </a:r>
            <a:endParaRPr lang="fr-FR"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6797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32142"/>
            <a:ext cx="9144000" cy="3041006"/>
          </a:xfrm>
        </p:spPr>
        <p:txBody>
          <a:bodyPr>
            <a:normAutofit fontScale="550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40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p>
          <a:p>
            <a:pPr algn="ctr">
              <a:lnSpc>
                <a:spcPct val="107000"/>
              </a:lnSpc>
              <a:spcAft>
                <a:spcPts val="800"/>
              </a:spcAft>
            </a:pPr>
            <a:r>
              <a:rPr lang="fr-FR" sz="3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L’accord fixe </a:t>
            </a:r>
            <a:r>
              <a:rPr lang="fr-FR" sz="3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38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3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 mode d’organisation des astreintes ;</a:t>
            </a:r>
            <a:endParaRPr lang="fr-FR" sz="29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3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la compensation (obligatoire) à laquelle elles donnent lieu, financière ou sous forme de repos ;</a:t>
            </a:r>
            <a:endParaRPr lang="fr-FR" sz="29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3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les modalités d’information et les délais de prévenance des salariés concernés</a:t>
            </a:r>
            <a:r>
              <a:rPr lang="fr-FR" sz="28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fr-FR"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8386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32142"/>
            <a:ext cx="9144000" cy="3471117"/>
          </a:xfrm>
        </p:spPr>
        <p:txBody>
          <a:bodyPr>
            <a:normAutofit/>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39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19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Les accords d’entreprise ou d’établissement priment sur l’accord de branche, même s’ils sont moins favorables pour les salariés.</a:t>
            </a:r>
            <a:endParaRPr lang="fr-FR" sz="19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0026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1573" y="508499"/>
            <a:ext cx="7766936" cy="1646302"/>
          </a:xfrm>
        </p:spPr>
        <p:txBody>
          <a:bodyPr/>
          <a:lstStyle/>
          <a:p>
            <a:pPr algn="ctr"/>
            <a:r>
              <a:rPr lang="fr-FR" dirty="0"/>
              <a:t>L’ASTREINTE </a:t>
            </a:r>
          </a:p>
        </p:txBody>
      </p:sp>
      <p:sp>
        <p:nvSpPr>
          <p:cNvPr id="3" name="Sous-titre 2"/>
          <p:cNvSpPr>
            <a:spLocks noGrp="1"/>
          </p:cNvSpPr>
          <p:nvPr>
            <p:ph type="subTitle" idx="1"/>
          </p:nvPr>
        </p:nvSpPr>
        <p:spPr>
          <a:xfrm>
            <a:off x="563041" y="2432142"/>
            <a:ext cx="9144000" cy="3471117"/>
          </a:xfrm>
        </p:spPr>
        <p:txBody>
          <a:bodyPr>
            <a:normAutofit fontScale="62500" lnSpcReduction="20000"/>
          </a:bodyPr>
          <a:lstStyle/>
          <a:p>
            <a:pPr algn="ctr">
              <a:lnSpc>
                <a:spcPct val="107000"/>
              </a:lnSpc>
              <a:spcAft>
                <a:spcPts val="800"/>
              </a:spcAft>
            </a:pP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fr-FR" sz="4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Mise en place des astreintes</a:t>
            </a:r>
            <a:endParaRPr lang="fr-FR" sz="2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3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Lorsque les astreintes sont organisées par un accord collectif, leur révision nécessite de respecter les conditions prévues par cet accord. </a:t>
            </a:r>
          </a:p>
          <a:p>
            <a:pPr algn="just">
              <a:lnSpc>
                <a:spcPct val="107000"/>
              </a:lnSpc>
              <a:spcAft>
                <a:spcPts val="800"/>
              </a:spcAft>
            </a:pPr>
            <a:r>
              <a:rPr lang="fr-FR" sz="3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Par voie de conséquence, l’employeur ne peut décider seul de la modification de leur organisation (</a:t>
            </a:r>
            <a:r>
              <a:rPr lang="fr-FR" sz="34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cass</a:t>
            </a:r>
            <a:r>
              <a:rPr lang="fr-FR" sz="3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soc. 1er mars 2017, n° 14-22269 FSPB).</a:t>
            </a:r>
            <a:endParaRPr lang="fr-FR" sz="2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fr-FR" sz="2800" dirty="0">
                <a:latin typeface="Times New Roman" panose="02020603050405020304" pitchFamily="18" charset="0"/>
                <a:ea typeface="Times New Roman" panose="02020603050405020304" pitchFamily="18" charset="0"/>
                <a:cs typeface="Times New Roman" panose="02020603050405020304" pitchFamily="18" charset="0"/>
              </a:rPr>
              <a:t>.</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27893279"/>
      </p:ext>
    </p:extLst>
  </p:cSld>
  <p:clrMapOvr>
    <a:masterClrMapping/>
  </p:clrMapOvr>
</p:sld>
</file>

<file path=ppt/theme/theme1.xml><?xml version="1.0" encoding="utf-8"?>
<a:theme xmlns:a="http://schemas.openxmlformats.org/drawingml/2006/main" name="Facette">
  <a:themeElements>
    <a:clrScheme name="Jaune">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645</TotalTime>
  <Words>2013</Words>
  <Application>Microsoft Office PowerPoint</Application>
  <PresentationFormat>Grand écran</PresentationFormat>
  <Paragraphs>159</Paragraphs>
  <Slides>30</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30</vt:i4>
      </vt:variant>
    </vt:vector>
  </HeadingPairs>
  <TitlesOfParts>
    <vt:vector size="37" baseType="lpstr">
      <vt:lpstr>Arial</vt:lpstr>
      <vt:lpstr>Arial Narrow</vt:lpstr>
      <vt:lpstr>Calibri</vt:lpstr>
      <vt:lpstr>Times New Roman</vt:lpstr>
      <vt:lpstr>Trebuchet MS</vt:lpstr>
      <vt:lpstr>Wingdings 3</vt:lpstr>
      <vt:lpstr>Facette</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lpstr>L’ASTREINTE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L’ASTREINTE</dc:title>
  <dc:creator>ordi</dc:creator>
  <cp:lastModifiedBy>jacques LE CHEVANTON</cp:lastModifiedBy>
  <cp:revision>18</cp:revision>
  <dcterms:created xsi:type="dcterms:W3CDTF">2018-09-26T11:04:34Z</dcterms:created>
  <dcterms:modified xsi:type="dcterms:W3CDTF">2025-05-08T05:07:27Z</dcterms:modified>
</cp:coreProperties>
</file>